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9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83789A-2740-5543-5420-7797A6CE820D}" v="76" dt="2024-05-03T15:55:05.562"/>
    <p1510:client id="{18A13E62-2DF2-F5B8-5A46-AA96FF817F1A}" v="1644" dt="2024-05-04T10:54:59.172"/>
    <p1510:client id="{23E9EF31-8AD0-6DA9-64DC-75B67BACD492}" v="64" dt="2024-05-04T12:03:56.720"/>
    <p1510:client id="{DFE02E01-012F-F7F6-667D-E982298ED703}" v="135" dt="2024-05-03T16:13:25.004"/>
    <p1510:client id="{F92A2D27-82AF-6264-8AAE-3BD3CAF4C503}" v="35" dt="2024-05-05T07:56:14.5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4T09:33:16.14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40688 1402 16383 0 0,'0'6'0'0'0,"0"8"0"0"0,0 7 0 0 0,0 7 0 0 0,0 3 0 0 0,0 3 0 0 0,0 1 0 0 0,0 0 0 0 0,0 2 0 0 0,0-7 0 0 0,0-3 0 0 0,0 1 0 0 0,0 2 0 0 0,0 0 0 0 0,0 2 0 0 0,0 1 0 0 0,0 7 0 0 0,0 3 0 0 0,0-2 0 0 0,0 6 0 0 0,0 0 0 0 0,0-8 0 0 0,0-5 0 0 0,0 5 0 0 0,0 5 0 0 0,0 9 0 0 0,0 1 0 0 0,0 7 0 0 0,0 7 0 0 0,0 3 0 0 0,0 8 0 0 0,0 0 0 0 0,0 18 0 0 0,0 10 0 0 0,0 4 0 0 0,0 12 0 0 0,0 3 0 0 0,0 11 0 0 0,0 3 0 0 0,0 9 0 0 0,0 1 0 0 0,0 18 0 0 0,0 3 0 0 0,0 2 0 0 0,0-5 0 0 0,0-2 0 0 0,0 1 0 0 0,0-6 0 0 0,0-10 0 0 0,0-9 0 0 0,0-12 0 0 0,0-9 0 0 0,0 4 0 0 0,0 4 0 0 0,0 10 0 0 0,0 4 0 0 0,0 8 0 0 0,0 20 0 0 0,0 25 0 0 0,0 23 0 0 0,0 22 0 0 0,0 19 0 0 0,0 15 0 0 0,0 39 0 0 0,0 21 0 0 0,0 32 0 0 0,0 24 0 0 0,0 10 0 0 0,0 7 0 0 0,0-7 0 0 0,0-7 0 0 0,0-24 0 0 0,0-21 0 0 0,0-34 0 0 0,0-32 0 0 0,0-21 0 0 0,0-20 0 0 0,0-21 0 0 0,0-4 0 0 0,0-6 0 0 0,0-1 0 0 0,0 3 0 0 0,0 2 0 0 0,0 3 0 0 0,0-8 0 0 0,0 2 0 0 0,0 1 0 0 0,0 4 0 0 0,0 7 0 0 0,0 0 0 0 0,0 4 0 0 0,0 5 0 0 0,0 8 0 0 0,0 4 0 0 0,0 4 0 0 0,0-7 0 0 0,0-4 0 0 0,0-11 0 0 0,0 7 0 0 0,0 0 0 0 0,0 1 0 0 0,0-5 0 0 0,0-11 0 0 0,0-3 0 0 0,0-7 0 0 0,0-23 0 0 0,0-24 0 0 0,0-18 0 0 0,0-14 0 0 0,0-13 0 0 0,0-2 0 0 0,0-3 0 0 0,0-2 0 0 0,0 7 0 0 0,0 4 0 0 0,0 10 0 0 0,0-1 0 0 0,0-4 0 0 0,0-11 0 0 0,0-3 0 0 0,0-7 0 0 0,0-10 0 0 0,0-11 0 0 0,0-7 0 0 0,0-5 0 0 0,0 4 0 0 0,0-1 0 0 0,0-5 0 0 0,0-12 0 0 0,0-7 0 0 0,0-2 0 0 0,0 3 0 0 0,0 5 0 0 0,0 10 0 0 0,0 11 0 0 0,0 4 0 0 0,0-1 0 0 0,0 0 0 0 0,0-5 0 0 0,0-2 0 0 0,0-2 0 0 0,0-2 0 0 0,0-6 0 0 0,0-9 0 0 0,0-7 0 0 0,0-1 0 0 0,0-3 0 0 0,0 4 0 0 0,0 12 0 0 0,0 6 0 0 0,0 11 0 0 0,0 2 0 0 0,0 1 0 0 0,0-2 0 0 0,0-2 0 0 0,0-3 0 0 0,0-2 0 0 0,0-7 0 0 0,0-8 0 0 0,0-8 0 0 0,0-7 0 0 0,0 3 0 0 0,0-2 0 0 0,0-1 0 0 0,0 3 0 0 0,0 1 0 0 0,0 4 0 0 0,0 7 0 0 0,0-8 0 0 0,0-5 0 0 0,0 1 0 0 0,0-1 0 0 0,0-2 0 0 0,0-1 0 0 0,0-3 0 0 0,0 5 0 0 0,0 14 0 0 0,0 1 0 0 0,0 10 0 0 0,0 10 0 0 0,0 5 0 0 0,0 5 0 0 0,0 7 0 0 0,0 9 0 0 0,0 6 0 0 0,0-4 0 0 0,0-2 0 0 0,0-8 0 0 0,0-7 0 0 0,0-8 0 0 0,0-10 0 0 0,0-6 0 0 0,0-9 0 0 0,0-1 0 0 0,0 2 0 0 0,0-8 0 0 0,0-8 0 0 0,0 2 0 0 0,0 1 0 0 0,0 3 0 0 0,0-1 0 0 0,0 0 0 0 0,0-3 0 0 0,0-3 0 0 0,0-2 0 0 0,0 0 0 0 0,0-3 0 0 0,0 6 0 0 0,0 3 0 0 0,0-3 0 0 0,0 0 0 0 0,0 5 0 0 0,0 0 0 0 0,0-2 0 0 0,0-2 0 0 0,0-1 0 0 0,0-9 0 0 0,0-4 0 0 0,0 0 0 0 0,0 2 0 0 0,0 0 0 0 0,0-3 0 0 0,0-1 0 0 0,0 1 0 0 0,0 3 0 0 0,0 1 0 0 0,0 2 0 0 0,0 2 0 0 0,0 1 0 0 0,0-1 0 0 0,0-5 0 0 0,0-2 0 0 0,0 0 0 0 0,0 2 0 0 0,0 2 0 0 0,0 1 0 0 0,0 1 0 0 0,0 1 0 0 0,0 1 0 0 0,0-1 0 0 0,0 1 0 0 0,0 1 0 0 0,0-2 0 0 0,0 0 0 0 0,0 1 0 0 0,0 0 0 0 0,0-6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05.05.2024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16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05.05.2024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20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05.05.2024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05.05.2024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05.05.2024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8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05.05.2024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90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05.05.2024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08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05.05.2024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20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05.05.2024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6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05.05.2024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88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05.05.2024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8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B3054-B75A-4BD7-8B3E-8DC0F614FAF3}" type="datetimeFigureOut">
              <a:rPr lang="de-DE" smtClean="0"/>
              <a:t>05.05.2024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7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F07142-8233-C5D1-ACB6-1FAC3CF64E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863529"/>
              </p:ext>
            </p:extLst>
          </p:nvPr>
        </p:nvGraphicFramePr>
        <p:xfrm>
          <a:off x="82460" y="41217"/>
          <a:ext cx="6709188" cy="9809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9188">
                  <a:extLst>
                    <a:ext uri="{9D8B030D-6E8A-4147-A177-3AD203B41FA5}">
                      <a16:colId xmlns:a16="http://schemas.microsoft.com/office/drawing/2014/main" val="3068472920"/>
                    </a:ext>
                  </a:extLst>
                </a:gridCol>
              </a:tblGrid>
              <a:tr h="98098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974578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FB37A0D-B1CE-490D-A312-04F37AA2E3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513920"/>
              </p:ext>
            </p:extLst>
          </p:nvPr>
        </p:nvGraphicFramePr>
        <p:xfrm>
          <a:off x="192408" y="151131"/>
          <a:ext cx="6489356" cy="9589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9356">
                  <a:extLst>
                    <a:ext uri="{9D8B030D-6E8A-4147-A177-3AD203B41FA5}">
                      <a16:colId xmlns:a16="http://schemas.microsoft.com/office/drawing/2014/main" val="3257548150"/>
                    </a:ext>
                  </a:extLst>
                </a:gridCol>
              </a:tblGrid>
              <a:tr h="958999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04305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ACAD280-5B78-9963-173B-22A371A35E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110934"/>
              </p:ext>
            </p:extLst>
          </p:nvPr>
        </p:nvGraphicFramePr>
        <p:xfrm>
          <a:off x="302356" y="261045"/>
          <a:ext cx="6283265" cy="9356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3265">
                  <a:extLst>
                    <a:ext uri="{9D8B030D-6E8A-4147-A177-3AD203B41FA5}">
                      <a16:colId xmlns:a16="http://schemas.microsoft.com/office/drawing/2014/main" val="2325879642"/>
                    </a:ext>
                  </a:extLst>
                </a:gridCol>
              </a:tblGrid>
              <a:tr h="935642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017492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Freihand 34">
                <a:extLst>
                  <a:ext uri="{FF2B5EF4-FFF2-40B4-BE49-F238E27FC236}">
                    <a16:creationId xmlns:a16="http://schemas.microsoft.com/office/drawing/2014/main" id="{8D84C361-103F-D311-22DD-5EAA13420353}"/>
                  </a:ext>
                </a:extLst>
              </p14:cNvPr>
              <p14:cNvContentPartPr/>
              <p14:nvPr/>
            </p14:nvContentPartPr>
            <p14:xfrm flipH="1">
              <a:off x="265218" y="265631"/>
              <a:ext cx="665240" cy="9366598"/>
            </p14:xfrm>
          </p:contentPart>
        </mc:Choice>
        <mc:Fallback xmlns="">
          <p:pic>
            <p:nvPicPr>
              <p:cNvPr id="6" name="Freihand 34">
                <a:extLst>
                  <a:ext uri="{FF2B5EF4-FFF2-40B4-BE49-F238E27FC236}">
                    <a16:creationId xmlns:a16="http://schemas.microsoft.com/office/drawing/2014/main" id="{8D84C361-103F-D311-22DD-5EAA1342035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 flipH="1">
                <a:off x="-66258782" y="229632"/>
                <a:ext cx="133048000" cy="9438236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extfeld 42">
            <a:extLst>
              <a:ext uri="{FF2B5EF4-FFF2-40B4-BE49-F238E27FC236}">
                <a16:creationId xmlns:a16="http://schemas.microsoft.com/office/drawing/2014/main" id="{60E5A6F4-C917-012B-8DE7-617F5116470B}"/>
              </a:ext>
            </a:extLst>
          </p:cNvPr>
          <p:cNvSpPr txBox="1"/>
          <p:nvPr/>
        </p:nvSpPr>
        <p:spPr>
          <a:xfrm>
            <a:off x="470735" y="594360"/>
            <a:ext cx="5819426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6600" b="1">
                <a:latin typeface="Arial"/>
                <a:cs typeface="Calibri"/>
              </a:rPr>
              <a:t>Einladung</a:t>
            </a:r>
            <a:endParaRPr lang="de-DE" sz="6600" b="1"/>
          </a:p>
        </p:txBody>
      </p:sp>
      <p:sp>
        <p:nvSpPr>
          <p:cNvPr id="10" name="Textfeld 44">
            <a:extLst>
              <a:ext uri="{FF2B5EF4-FFF2-40B4-BE49-F238E27FC236}">
                <a16:creationId xmlns:a16="http://schemas.microsoft.com/office/drawing/2014/main" id="{DEDAD3ED-1A42-7425-2883-88E820B28D11}"/>
              </a:ext>
            </a:extLst>
          </p:cNvPr>
          <p:cNvSpPr txBox="1"/>
          <p:nvPr/>
        </p:nvSpPr>
        <p:spPr>
          <a:xfrm>
            <a:off x="334385" y="1770697"/>
            <a:ext cx="6166284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>
                <a:solidFill>
                  <a:srgbClr val="E6090D"/>
                </a:solidFill>
                <a:latin typeface="Arial"/>
                <a:cs typeface="Calibri"/>
              </a:rPr>
              <a:t>zur Tischtennis-Stadtmeisterschaft 2024</a:t>
            </a:r>
          </a:p>
        </p:txBody>
      </p:sp>
      <p:sp>
        <p:nvSpPr>
          <p:cNvPr id="12" name="Textfeld 45">
            <a:extLst>
              <a:ext uri="{FF2B5EF4-FFF2-40B4-BE49-F238E27FC236}">
                <a16:creationId xmlns:a16="http://schemas.microsoft.com/office/drawing/2014/main" id="{8B13C91C-12D0-E6F2-1A1E-6F8D8055552C}"/>
              </a:ext>
            </a:extLst>
          </p:cNvPr>
          <p:cNvSpPr txBox="1"/>
          <p:nvPr/>
        </p:nvSpPr>
        <p:spPr>
          <a:xfrm>
            <a:off x="375591" y="3084788"/>
            <a:ext cx="6203469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de-DE">
                <a:latin typeface="Arial"/>
                <a:ea typeface="Arial"/>
                <a:cs typeface="Arial"/>
              </a:rPr>
              <a:t>Der TV Hagenbach Abt. Tischtennis lädt zur Stadtmeisterschaft 2024 ein. Stelle ein Team aus zwei Spielern zusammen und kämpfe gemeinsam um den Titel der besten Tischtennis-Mannschaft in Hagenbach.</a:t>
            </a:r>
            <a:endParaRPr lang="de-DE">
              <a:cs typeface="Calibri" panose="020F0502020204030204"/>
            </a:endParaRPr>
          </a:p>
        </p:txBody>
      </p:sp>
      <p:sp>
        <p:nvSpPr>
          <p:cNvPr id="14" name="Textfeld 46">
            <a:extLst>
              <a:ext uri="{FF2B5EF4-FFF2-40B4-BE49-F238E27FC236}">
                <a16:creationId xmlns:a16="http://schemas.microsoft.com/office/drawing/2014/main" id="{7DA4141A-BB13-BCE9-A96E-B41764504E4B}"/>
              </a:ext>
            </a:extLst>
          </p:cNvPr>
          <p:cNvSpPr txBox="1"/>
          <p:nvPr/>
        </p:nvSpPr>
        <p:spPr>
          <a:xfrm>
            <a:off x="565090" y="4424695"/>
            <a:ext cx="532697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Wann: Sonntag, 17.11.2024, Start: 10:00 Uhr  </a:t>
            </a:r>
            <a:endParaRPr lang="en-US" dirty="0"/>
          </a:p>
        </p:txBody>
      </p:sp>
      <p:sp>
        <p:nvSpPr>
          <p:cNvPr id="16" name="Textfeld 48">
            <a:extLst>
              <a:ext uri="{FF2B5EF4-FFF2-40B4-BE49-F238E27FC236}">
                <a16:creationId xmlns:a16="http://schemas.microsoft.com/office/drawing/2014/main" id="{E847AF0C-8C08-DFB0-A258-4A90A58CA575}"/>
              </a:ext>
            </a:extLst>
          </p:cNvPr>
          <p:cNvSpPr txBox="1"/>
          <p:nvPr/>
        </p:nvSpPr>
        <p:spPr>
          <a:xfrm>
            <a:off x="563726" y="4797526"/>
            <a:ext cx="516927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Wo: </a:t>
            </a:r>
            <a:r>
              <a:rPr lang="en-US" b="1" dirty="0" err="1">
                <a:latin typeface="Arial"/>
                <a:cs typeface="Arial"/>
              </a:rPr>
              <a:t>Sporthalle</a:t>
            </a:r>
            <a:r>
              <a:rPr lang="en-US" b="1" dirty="0">
                <a:latin typeface="Arial"/>
                <a:cs typeface="Arial"/>
              </a:rPr>
              <a:t> Hagenbach</a:t>
            </a:r>
          </a:p>
        </p:txBody>
      </p:sp>
      <p:sp>
        <p:nvSpPr>
          <p:cNvPr id="18" name="Textfeld 50">
            <a:extLst>
              <a:ext uri="{FF2B5EF4-FFF2-40B4-BE49-F238E27FC236}">
                <a16:creationId xmlns:a16="http://schemas.microsoft.com/office/drawing/2014/main" id="{B5D99A64-8054-CA4F-1181-230DE3945565}"/>
              </a:ext>
            </a:extLst>
          </p:cNvPr>
          <p:cNvSpPr txBox="1"/>
          <p:nvPr/>
        </p:nvSpPr>
        <p:spPr>
          <a:xfrm>
            <a:off x="563727" y="5170358"/>
            <a:ext cx="594245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 err="1">
                <a:latin typeface="Arial"/>
                <a:cs typeface="Arial"/>
              </a:rPr>
              <a:t>Wer</a:t>
            </a:r>
            <a:r>
              <a:rPr lang="en-US" b="1" dirty="0">
                <a:latin typeface="Arial"/>
                <a:cs typeface="Arial"/>
              </a:rPr>
              <a:t>: </a:t>
            </a:r>
            <a:r>
              <a:rPr lang="en-US" b="1" dirty="0" err="1">
                <a:latin typeface="Arial"/>
                <a:cs typeface="Arial"/>
              </a:rPr>
              <a:t>Hobbyspieler</a:t>
            </a:r>
            <a:r>
              <a:rPr lang="en-US" b="1" dirty="0">
                <a:latin typeface="Arial"/>
                <a:cs typeface="Arial"/>
              </a:rPr>
              <a:t> ab 14 Jahren (w/m/d), Firmen,</a:t>
            </a:r>
            <a:endParaRPr lang="en-US" dirty="0">
              <a:latin typeface="Calibri" panose="020F0502020204030204"/>
              <a:ea typeface="Calibri"/>
              <a:cs typeface="Calibri"/>
            </a:endParaRPr>
          </a:p>
          <a:p>
            <a:r>
              <a:rPr lang="en-US" b="1" dirty="0">
                <a:latin typeface="Arial"/>
                <a:cs typeface="Arial"/>
              </a:rPr>
              <a:t>         </a:t>
            </a:r>
            <a:r>
              <a:rPr lang="en-US" b="1" dirty="0" err="1">
                <a:latin typeface="Arial"/>
                <a:cs typeface="Arial"/>
              </a:rPr>
              <a:t>Vereine</a:t>
            </a:r>
            <a:r>
              <a:rPr lang="en-US" b="1" dirty="0">
                <a:latin typeface="Arial"/>
                <a:cs typeface="Arial"/>
              </a:rPr>
              <a:t>, </a:t>
            </a:r>
            <a:r>
              <a:rPr lang="en-US" b="1" dirty="0" err="1">
                <a:latin typeface="Arial"/>
                <a:cs typeface="Arial"/>
              </a:rPr>
              <a:t>Familien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aus</a:t>
            </a:r>
            <a:r>
              <a:rPr lang="en-US" b="1" dirty="0">
                <a:latin typeface="Arial"/>
                <a:cs typeface="Arial"/>
              </a:rPr>
              <a:t> der </a:t>
            </a:r>
            <a:r>
              <a:rPr lang="en-US" b="1" dirty="0" err="1">
                <a:latin typeface="Arial"/>
                <a:cs typeface="Arial"/>
              </a:rPr>
              <a:t>Verbandsgemeinde</a:t>
            </a:r>
            <a:endParaRPr lang="en-US" b="1" dirty="0" err="1">
              <a:latin typeface="Arial"/>
              <a:ea typeface="Calibri"/>
              <a:cs typeface="Arial"/>
            </a:endParaRPr>
          </a:p>
        </p:txBody>
      </p:sp>
      <p:sp>
        <p:nvSpPr>
          <p:cNvPr id="20" name="Textfeld 51">
            <a:extLst>
              <a:ext uri="{FF2B5EF4-FFF2-40B4-BE49-F238E27FC236}">
                <a16:creationId xmlns:a16="http://schemas.microsoft.com/office/drawing/2014/main" id="{ABE9FFDE-D1A4-F77C-2164-2FC466039AFE}"/>
              </a:ext>
            </a:extLst>
          </p:cNvPr>
          <p:cNvSpPr txBox="1"/>
          <p:nvPr/>
        </p:nvSpPr>
        <p:spPr>
          <a:xfrm>
            <a:off x="463330" y="5817975"/>
            <a:ext cx="346118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Arial"/>
                <a:cs typeface="Arial"/>
              </a:rPr>
              <a:t> </a:t>
            </a:r>
            <a:r>
              <a:rPr lang="en-US" b="1" err="1">
                <a:latin typeface="Arial"/>
                <a:cs typeface="Arial"/>
              </a:rPr>
              <a:t>Startgebühr</a:t>
            </a:r>
            <a:r>
              <a:rPr lang="en-US" b="1">
                <a:latin typeface="Arial"/>
                <a:cs typeface="Arial"/>
              </a:rPr>
              <a:t>: 10,- € pro Team</a:t>
            </a:r>
            <a:endParaRPr lang="en-US"/>
          </a:p>
        </p:txBody>
      </p:sp>
      <p:pic>
        <p:nvPicPr>
          <p:cNvPr id="22" name="Grafik 55" descr="Tischtennis Tischtennisschläger · Kostenloses Bild auf Pixabay">
            <a:extLst>
              <a:ext uri="{FF2B5EF4-FFF2-40B4-BE49-F238E27FC236}">
                <a16:creationId xmlns:a16="http://schemas.microsoft.com/office/drawing/2014/main" id="{7760A501-C74C-7FE0-3E32-79BE38FB2F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820000">
            <a:off x="4858789" y="45782"/>
            <a:ext cx="1875429" cy="1324452"/>
          </a:xfrm>
          <a:prstGeom prst="rect">
            <a:avLst/>
          </a:prstGeom>
        </p:spPr>
      </p:pic>
      <p:pic>
        <p:nvPicPr>
          <p:cNvPr id="28" name="Grafik 61" descr="Ein Bild, das Text, Logo, Schrift, Grafiken enthält.&#10;&#10;Beschreibung automatisch generiert.">
            <a:extLst>
              <a:ext uri="{FF2B5EF4-FFF2-40B4-BE49-F238E27FC236}">
                <a16:creationId xmlns:a16="http://schemas.microsoft.com/office/drawing/2014/main" id="{AAB72851-5B79-DE09-8C96-7FE397EC4C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8266" y="7807641"/>
            <a:ext cx="1212196" cy="1212533"/>
          </a:xfrm>
          <a:prstGeom prst="rect">
            <a:avLst/>
          </a:prstGeom>
        </p:spPr>
      </p:pic>
      <p:sp>
        <p:nvSpPr>
          <p:cNvPr id="30" name="Textfeld 62">
            <a:extLst>
              <a:ext uri="{FF2B5EF4-FFF2-40B4-BE49-F238E27FC236}">
                <a16:creationId xmlns:a16="http://schemas.microsoft.com/office/drawing/2014/main" id="{89FA220C-14FF-6F6D-3C1A-4C9AA0A020B3}"/>
              </a:ext>
            </a:extLst>
          </p:cNvPr>
          <p:cNvSpPr txBox="1"/>
          <p:nvPr/>
        </p:nvSpPr>
        <p:spPr>
          <a:xfrm>
            <a:off x="2120659" y="8032055"/>
            <a:ext cx="2507998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b="1">
                <a:solidFill>
                  <a:srgbClr val="E6090D"/>
                </a:solidFill>
                <a:latin typeface="Arial"/>
                <a:cs typeface="Arial"/>
              </a:rPr>
              <a:t>50 Jahre</a:t>
            </a:r>
          </a:p>
        </p:txBody>
      </p:sp>
      <p:sp>
        <p:nvSpPr>
          <p:cNvPr id="32" name="Textfeld 64">
            <a:extLst>
              <a:ext uri="{FF2B5EF4-FFF2-40B4-BE49-F238E27FC236}">
                <a16:creationId xmlns:a16="http://schemas.microsoft.com/office/drawing/2014/main" id="{05A10362-5A04-7A39-C00C-B436642E53C7}"/>
              </a:ext>
            </a:extLst>
          </p:cNvPr>
          <p:cNvSpPr txBox="1"/>
          <p:nvPr/>
        </p:nvSpPr>
        <p:spPr>
          <a:xfrm>
            <a:off x="856631" y="8909684"/>
            <a:ext cx="536756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101820"/>
                </a:solidFill>
                <a:latin typeface="Arial"/>
                <a:cs typeface="Arial"/>
              </a:rPr>
              <a:t>TV Hagenbach 1920 </a:t>
            </a:r>
            <a:r>
              <a:rPr lang="en-US" sz="2000" b="1" err="1">
                <a:solidFill>
                  <a:srgbClr val="101820"/>
                </a:solidFill>
                <a:latin typeface="Arial"/>
                <a:cs typeface="Arial"/>
              </a:rPr>
              <a:t>e.V.</a:t>
            </a:r>
            <a:r>
              <a:rPr lang="en-US" sz="2000" b="1">
                <a:solidFill>
                  <a:srgbClr val="101820"/>
                </a:solidFill>
                <a:latin typeface="Arial"/>
                <a:cs typeface="Arial"/>
              </a:rPr>
              <a:t> Abt. </a:t>
            </a:r>
            <a:r>
              <a:rPr lang="en-US" sz="2000" b="1" err="1">
                <a:solidFill>
                  <a:srgbClr val="101820"/>
                </a:solidFill>
                <a:latin typeface="Arial"/>
                <a:cs typeface="Arial"/>
              </a:rPr>
              <a:t>Tischtennis</a:t>
            </a:r>
            <a:endParaRPr lang="en-US" sz="2000">
              <a:latin typeface="Arial"/>
              <a:cs typeface="Arial"/>
            </a:endParaRPr>
          </a:p>
        </p:txBody>
      </p:sp>
      <p:sp>
        <p:nvSpPr>
          <p:cNvPr id="34" name="Textfeld 65">
            <a:extLst>
              <a:ext uri="{FF2B5EF4-FFF2-40B4-BE49-F238E27FC236}">
                <a16:creationId xmlns:a16="http://schemas.microsoft.com/office/drawing/2014/main" id="{0D6BA95F-90F0-981F-A212-15293C3E3081}"/>
              </a:ext>
            </a:extLst>
          </p:cNvPr>
          <p:cNvSpPr txBox="1"/>
          <p:nvPr/>
        </p:nvSpPr>
        <p:spPr>
          <a:xfrm>
            <a:off x="943285" y="9219247"/>
            <a:ext cx="494667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solidFill>
                  <a:srgbClr val="101820"/>
                </a:solidFill>
                <a:latin typeface="Arial"/>
                <a:cs typeface="Arial"/>
              </a:rPr>
              <a:t>www.tischtennis-hagenbach.de</a:t>
            </a:r>
            <a:endParaRPr lang="en-US"/>
          </a:p>
        </p:txBody>
      </p:sp>
      <p:pic>
        <p:nvPicPr>
          <p:cNvPr id="36" name="Grafik 66" descr="Ein Bild, das Muster, Quadrat, Pixel, Design enthält.&#10;&#10;Beschreibung automatisch generiert.">
            <a:extLst>
              <a:ext uri="{FF2B5EF4-FFF2-40B4-BE49-F238E27FC236}">
                <a16:creationId xmlns:a16="http://schemas.microsoft.com/office/drawing/2014/main" id="{A8883EBF-7D1E-7804-50F4-3BC770F053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561820" y="7857172"/>
            <a:ext cx="1127446" cy="1113473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7B81C567-439F-0E3D-E1BD-5F46B0618C7C}"/>
              </a:ext>
            </a:extLst>
          </p:cNvPr>
          <p:cNvSpPr txBox="1"/>
          <p:nvPr/>
        </p:nvSpPr>
        <p:spPr>
          <a:xfrm>
            <a:off x="467029" y="7144410"/>
            <a:ext cx="580799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err="1">
                <a:solidFill>
                  <a:schemeClr val="accent1"/>
                </a:solidFill>
                <a:ea typeface="Calibri"/>
                <a:cs typeface="Calibri"/>
              </a:rPr>
              <a:t>Weitere</a:t>
            </a:r>
            <a:r>
              <a:rPr lang="en-US" sz="2000" b="1">
                <a:solidFill>
                  <a:schemeClr val="accent1"/>
                </a:solidFill>
                <a:ea typeface="Calibri"/>
                <a:cs typeface="Calibri"/>
              </a:rPr>
              <a:t> </a:t>
            </a:r>
            <a:r>
              <a:rPr lang="en-US" sz="2000" b="1" err="1">
                <a:solidFill>
                  <a:schemeClr val="accent1"/>
                </a:solidFill>
                <a:ea typeface="Calibri"/>
                <a:cs typeface="Calibri"/>
              </a:rPr>
              <a:t>Infos</a:t>
            </a:r>
            <a:r>
              <a:rPr lang="en-US" sz="2000" b="1">
                <a:solidFill>
                  <a:schemeClr val="accent1"/>
                </a:solidFill>
                <a:ea typeface="Calibri"/>
                <a:cs typeface="Calibri"/>
              </a:rPr>
              <a:t> und </a:t>
            </a:r>
            <a:r>
              <a:rPr lang="en-US" sz="2000" b="1" err="1">
                <a:solidFill>
                  <a:schemeClr val="accent1"/>
                </a:solidFill>
                <a:ea typeface="Calibri"/>
                <a:cs typeface="Calibri"/>
              </a:rPr>
              <a:t>Anmeldeformular</a:t>
            </a:r>
            <a:r>
              <a:rPr lang="en-US" sz="2000" b="1">
                <a:solidFill>
                  <a:schemeClr val="accent1"/>
                </a:solidFill>
                <a:ea typeface="Calibri"/>
                <a:cs typeface="Calibri"/>
              </a:rPr>
              <a:t> </a:t>
            </a:r>
            <a:r>
              <a:rPr lang="en-US" sz="2000" b="1" err="1">
                <a:solidFill>
                  <a:schemeClr val="accent1"/>
                </a:solidFill>
                <a:ea typeface="Calibri"/>
                <a:cs typeface="Calibri"/>
              </a:rPr>
              <a:t>unter</a:t>
            </a:r>
            <a:r>
              <a:rPr lang="en-US" sz="2000" b="1">
                <a:solidFill>
                  <a:schemeClr val="accent1"/>
                </a:solidFill>
                <a:ea typeface="Calibri"/>
                <a:cs typeface="Calibri"/>
              </a:rPr>
              <a:t>: www.tischtennis-hagenbach.de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CCABC0F-2CBC-9168-F120-EACE9D5D528F}"/>
              </a:ext>
            </a:extLst>
          </p:cNvPr>
          <p:cNvSpPr txBox="1"/>
          <p:nvPr/>
        </p:nvSpPr>
        <p:spPr>
          <a:xfrm>
            <a:off x="370637" y="6484927"/>
            <a:ext cx="6179070" cy="6155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b="1" err="1">
                <a:solidFill>
                  <a:srgbClr val="E6090D"/>
                </a:solidFill>
                <a:latin typeface="Arial"/>
                <a:ea typeface="Calibri"/>
                <a:cs typeface="Arial"/>
              </a:rPr>
              <a:t>Anmeldung</a:t>
            </a:r>
            <a:r>
              <a:rPr lang="en-US" b="1">
                <a:solidFill>
                  <a:srgbClr val="E6090D"/>
                </a:solidFill>
                <a:latin typeface="Arial"/>
                <a:ea typeface="Calibri"/>
                <a:cs typeface="Arial"/>
              </a:rPr>
              <a:t> </a:t>
            </a:r>
            <a:r>
              <a:rPr lang="en-US" sz="1600" b="1" err="1">
                <a:latin typeface="Arial"/>
                <a:ea typeface="Calibri"/>
                <a:cs typeface="Arial"/>
              </a:rPr>
              <a:t>mit</a:t>
            </a:r>
            <a:r>
              <a:rPr lang="en-US" sz="1600" b="1">
                <a:latin typeface="Arial"/>
                <a:ea typeface="Calibri"/>
                <a:cs typeface="Arial"/>
              </a:rPr>
              <a:t> </a:t>
            </a:r>
            <a:r>
              <a:rPr lang="en-US" sz="1600" b="1" err="1">
                <a:latin typeface="Arial"/>
                <a:ea typeface="Calibri"/>
                <a:cs typeface="Arial"/>
              </a:rPr>
              <a:t>Teamnamen</a:t>
            </a:r>
            <a:r>
              <a:rPr lang="en-US" sz="1600" b="1">
                <a:latin typeface="Arial"/>
                <a:ea typeface="Calibri"/>
                <a:cs typeface="Arial"/>
              </a:rPr>
              <a:t> bis 30.09.2024 per E-mail an</a:t>
            </a:r>
            <a:endParaRPr lang="en-US" sz="1600">
              <a:solidFill>
                <a:schemeClr val="accent5"/>
              </a:solidFill>
              <a:latin typeface="Arial"/>
              <a:ea typeface="Calibri"/>
              <a:cs typeface="Arial"/>
            </a:endParaRPr>
          </a:p>
          <a:p>
            <a:pPr algn="just"/>
            <a:r>
              <a:rPr lang="en-US" sz="1600" b="1">
                <a:solidFill>
                  <a:schemeClr val="accent5"/>
                </a:solidFill>
                <a:latin typeface="Arial"/>
                <a:ea typeface="Calibri"/>
                <a:cs typeface="Arial"/>
              </a:rPr>
              <a:t>                            </a:t>
            </a:r>
            <a:r>
              <a:rPr lang="en-US" sz="1600" b="1">
                <a:latin typeface="Arial"/>
                <a:ea typeface="Calibri"/>
                <a:cs typeface="Arial"/>
              </a:rPr>
              <a:t>norbert.stehle@tischtennis-hagenbach.de</a:t>
            </a:r>
            <a:endParaRPr lang="en-US" sz="1600">
              <a:latin typeface="Arial"/>
              <a:ea typeface="Calibri"/>
              <a:cs typeface="Arial"/>
            </a:endParaRPr>
          </a:p>
        </p:txBody>
      </p:sp>
      <p:sp>
        <p:nvSpPr>
          <p:cNvPr id="66" name="Arrow: Right 65">
            <a:extLst>
              <a:ext uri="{FF2B5EF4-FFF2-40B4-BE49-F238E27FC236}">
                <a16:creationId xmlns:a16="http://schemas.microsoft.com/office/drawing/2014/main" id="{60A4E7E9-271E-A2A7-74A6-0D5C4FB8A51D}"/>
              </a:ext>
            </a:extLst>
          </p:cNvPr>
          <p:cNvSpPr/>
          <p:nvPr/>
        </p:nvSpPr>
        <p:spPr>
          <a:xfrm>
            <a:off x="1744943" y="6869625"/>
            <a:ext cx="219810" cy="15113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4737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A4 Paper (210x297 mm)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Larissa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revision>26</cp:revision>
  <dcterms:created xsi:type="dcterms:W3CDTF">2024-01-06T12:50:48Z</dcterms:created>
  <dcterms:modified xsi:type="dcterms:W3CDTF">2024-05-05T08:11:26Z</dcterms:modified>
</cp:coreProperties>
</file>